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61" r:id="rId3"/>
    <p:sldId id="263" r:id="rId4"/>
    <p:sldId id="262" r:id="rId5"/>
    <p:sldId id="257" r:id="rId6"/>
    <p:sldId id="279" r:id="rId7"/>
    <p:sldId id="265" r:id="rId8"/>
    <p:sldId id="277" r:id="rId9"/>
    <p:sldId id="278" r:id="rId10"/>
    <p:sldId id="276" r:id="rId11"/>
    <p:sldId id="280" r:id="rId12"/>
    <p:sldId id="266" r:id="rId13"/>
    <p:sldId id="273" r:id="rId14"/>
    <p:sldId id="274" r:id="rId15"/>
    <p:sldId id="267" r:id="rId16"/>
    <p:sldId id="282" r:id="rId17"/>
    <p:sldId id="281" r:id="rId18"/>
    <p:sldId id="258" r:id="rId19"/>
    <p:sldId id="260" r:id="rId20"/>
    <p:sldId id="268" r:id="rId21"/>
    <p:sldId id="269" r:id="rId22"/>
    <p:sldId id="270" r:id="rId23"/>
    <p:sldId id="271" r:id="rId24"/>
    <p:sldId id="284" r:id="rId25"/>
    <p:sldId id="285" r:id="rId26"/>
    <p:sldId id="286" r:id="rId27"/>
    <p:sldId id="283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0" autoAdjust="0"/>
    <p:restoredTop sz="94660"/>
  </p:normalViewPr>
  <p:slideViewPr>
    <p:cSldViewPr snapToGrid="0">
      <p:cViewPr>
        <p:scale>
          <a:sx n="91" d="100"/>
          <a:sy n="91" d="100"/>
        </p:scale>
        <p:origin x="5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2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3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17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7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363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93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35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0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5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98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2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7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4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4FCCD-6189-4E30-84D3-0280338CEA6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8645BBE-7F7F-4944-84BB-5E6CCEC7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0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560157"/>
            <a:ext cx="8915399" cy="328590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Cyberminer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web search </a:t>
            </a:r>
            <a:r>
              <a:rPr lang="en-US" dirty="0" smtClean="0"/>
              <a:t>engine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8" y="4142184"/>
            <a:ext cx="8915399" cy="17420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Team members:</a:t>
            </a:r>
          </a:p>
          <a:p>
            <a:r>
              <a:rPr lang="en-US" dirty="0" err="1" smtClean="0"/>
              <a:t>Tingwei</a:t>
            </a:r>
            <a:r>
              <a:rPr lang="en-US" dirty="0" smtClean="0"/>
              <a:t> Wu 			txw190006</a:t>
            </a:r>
          </a:p>
          <a:p>
            <a:r>
              <a:rPr lang="en-US" dirty="0" err="1" smtClean="0"/>
              <a:t>Churong</a:t>
            </a:r>
            <a:r>
              <a:rPr lang="en-US" dirty="0" smtClean="0"/>
              <a:t> Zhang 		cxz173430</a:t>
            </a:r>
          </a:p>
          <a:p>
            <a:r>
              <a:rPr lang="en-US" dirty="0" err="1" smtClean="0"/>
              <a:t>Feifei</a:t>
            </a:r>
            <a:r>
              <a:rPr lang="en-US" dirty="0" smtClean="0"/>
              <a:t> </a:t>
            </a:r>
            <a:r>
              <a:rPr lang="en-US" dirty="0" err="1" smtClean="0"/>
              <a:t>Guo</a:t>
            </a:r>
            <a:r>
              <a:rPr lang="en-US" dirty="0" smtClean="0"/>
              <a:t> 			fxg180009</a:t>
            </a:r>
          </a:p>
          <a:p>
            <a:r>
              <a:rPr lang="en-US" dirty="0" err="1" smtClean="0"/>
              <a:t>Qixiang</a:t>
            </a:r>
            <a:r>
              <a:rPr lang="en-US" dirty="0" smtClean="0"/>
              <a:t> Wang 		qxw200000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10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 Case 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674" t="70229" r="35095" b="18575"/>
          <a:stretch/>
        </p:blipFill>
        <p:spPr>
          <a:xfrm>
            <a:off x="195444" y="2045183"/>
            <a:ext cx="6811987" cy="1577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4133" t="20661" r="4018" b="53893"/>
          <a:stretch/>
        </p:blipFill>
        <p:spPr>
          <a:xfrm>
            <a:off x="7007431" y="2045183"/>
            <a:ext cx="5184569" cy="40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4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3667" y="2480830"/>
            <a:ext cx="8911687" cy="1280890"/>
          </a:xfrm>
        </p:spPr>
        <p:txBody>
          <a:bodyPr/>
          <a:lstStyle/>
          <a:p>
            <a:r>
              <a:rPr lang="en-US" dirty="0"/>
              <a:t>2. Design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05437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530" y="105252"/>
            <a:ext cx="8911687" cy="736320"/>
          </a:xfrm>
        </p:spPr>
        <p:txBody>
          <a:bodyPr/>
          <a:lstStyle/>
          <a:p>
            <a:r>
              <a:rPr lang="en-US" dirty="0" smtClean="0"/>
              <a:t>Sequence Diagram(1)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83263" y="771147"/>
            <a:ext cx="4047659" cy="518858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Use Case 1(Input String)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5660" t="22392" r="23356" b="23257"/>
          <a:stretch/>
        </p:blipFill>
        <p:spPr>
          <a:xfrm>
            <a:off x="2583263" y="1290005"/>
            <a:ext cx="6309452" cy="55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</a:t>
            </a:r>
            <a:r>
              <a:rPr lang="en-US" dirty="0" smtClean="0"/>
              <a:t>Diagram(2)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98718" y="1396903"/>
            <a:ext cx="7276802" cy="490937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Use Case 2(click </a:t>
            </a:r>
            <a:r>
              <a:rPr lang="en-US" altLang="zh-TW" sz="2400" dirty="0"/>
              <a:t>Search button)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556" t="22778" r="22741" b="61667"/>
          <a:stretch/>
        </p:blipFill>
        <p:spPr>
          <a:xfrm>
            <a:off x="943112" y="2035793"/>
            <a:ext cx="9959062" cy="2739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470" t="76444" r="22740" b="15445"/>
          <a:stretch/>
        </p:blipFill>
        <p:spPr>
          <a:xfrm>
            <a:off x="930165" y="4775024"/>
            <a:ext cx="9981675" cy="14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</a:t>
            </a:r>
            <a:r>
              <a:rPr lang="en-US" dirty="0" smtClean="0"/>
              <a:t>Diagram(3)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517654"/>
            <a:ext cx="5489718" cy="54304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Use Case </a:t>
            </a:r>
            <a:r>
              <a:rPr lang="en-US" altLang="zh-TW" sz="2400" dirty="0" smtClean="0"/>
              <a:t>3(click </a:t>
            </a:r>
            <a:r>
              <a:rPr lang="en-US" altLang="zh-TW" sz="2400" dirty="0"/>
              <a:t>URL)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10" t="23104" r="33764" b="61485"/>
          <a:stretch/>
        </p:blipFill>
        <p:spPr>
          <a:xfrm>
            <a:off x="2592926" y="2130496"/>
            <a:ext cx="7826243" cy="311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0410" t="85148" r="33764" b="9539"/>
          <a:stretch/>
        </p:blipFill>
        <p:spPr>
          <a:xfrm>
            <a:off x="2592928" y="5243871"/>
            <a:ext cx="7826241" cy="10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14" t="41018" r="17113" b="21425"/>
          <a:stretch/>
        </p:blipFill>
        <p:spPr>
          <a:xfrm>
            <a:off x="1423948" y="2023663"/>
            <a:ext cx="9703724" cy="396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Transition Diagram</a:t>
            </a:r>
            <a:endParaRPr lang="en-US" dirty="0"/>
          </a:p>
        </p:txBody>
      </p:sp>
      <p:pic>
        <p:nvPicPr>
          <p:cNvPr id="4" name="Picture 3" descr="Diagram, text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358" y="1528653"/>
            <a:ext cx="7322181" cy="53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pic>
        <p:nvPicPr>
          <p:cNvPr id="4" name="Picture 3" descr="Diagram, schematic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2592925" y="1403546"/>
            <a:ext cx="5092223" cy="545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89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500" t="51667" r="14243" b="19379"/>
          <a:stretch/>
        </p:blipFill>
        <p:spPr>
          <a:xfrm>
            <a:off x="2868843" y="837618"/>
            <a:ext cx="6896391" cy="57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5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979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User </a:t>
            </a:r>
            <a:r>
              <a:rPr lang="en-US" dirty="0"/>
              <a:t>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458852"/>
            <a:ext cx="4694183" cy="1056330"/>
          </a:xfrm>
        </p:spPr>
        <p:txBody>
          <a:bodyPr/>
          <a:lstStyle/>
          <a:p>
            <a:r>
              <a:rPr lang="en-US" altLang="zh-TW" dirty="0" smtClean="0"/>
              <a:t>Download and Install MAMP</a:t>
            </a:r>
          </a:p>
          <a:p>
            <a:r>
              <a:rPr lang="en-US" altLang="zh-TW" dirty="0" smtClean="0"/>
              <a:t>Activate Apache and MYSQL Server</a:t>
            </a:r>
          </a:p>
          <a:p>
            <a:endParaRPr lang="en-US" dirty="0"/>
          </a:p>
        </p:txBody>
      </p:sp>
      <p:pic>
        <p:nvPicPr>
          <p:cNvPr id="1028" name="Picture 4" descr="https://lh3.googleusercontent.com/5JdQe1LsOHWC0CSgz4QJMskXszlhfn1zzC092b--10Hv71qvCxbYgAeZ01o1kr9YZjT6UDqg7TaAat9q_7fR19hpZO6hBp1GbnbdqGvmrOa12gLMhMedOJy4aMQcR7tBtdsRjWH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9" t="11837" r="27907" b="30013"/>
          <a:stretch/>
        </p:blipFill>
        <p:spPr bwMode="auto">
          <a:xfrm>
            <a:off x="2729239" y="2650131"/>
            <a:ext cx="3853046" cy="35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423578" y="3363253"/>
            <a:ext cx="1158707" cy="4118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2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Requirements(1)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54297"/>
            <a:ext cx="8915400" cy="503269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FR</a:t>
            </a:r>
            <a:r>
              <a:rPr lang="en-US" sz="2800" dirty="0" smtClean="0"/>
              <a:t>1. C</a:t>
            </a:r>
            <a:r>
              <a:rPr lang="en-US" sz="2800" dirty="0" smtClean="0"/>
              <a:t>ase </a:t>
            </a:r>
            <a:r>
              <a:rPr lang="en-US" sz="2800" dirty="0"/>
              <a:t>sensitive search: The system shall store the input as given and retrieve the input also as such</a:t>
            </a:r>
            <a:endParaRPr lang="en-US" sz="2800" dirty="0" smtClean="0"/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2. </a:t>
            </a:r>
            <a:r>
              <a:rPr lang="en-US" sz="2800" dirty="0"/>
              <a:t>Hyperlink enforcement: When the user clicks on the URL, which has been retrieved as the result of a query, the system shall take the user to the corresponding web site</a:t>
            </a:r>
            <a:endParaRPr lang="en-US" sz="2800" dirty="0" smtClean="0"/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3. </a:t>
            </a:r>
            <a:r>
              <a:rPr lang="en-US" sz="2800" dirty="0"/>
              <a:t>Deletion of out-of-date URL: and corresponding description from the database</a:t>
            </a:r>
            <a:endParaRPr lang="en-US" sz="2800" dirty="0" smtClean="0"/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4. </a:t>
            </a:r>
            <a:r>
              <a:rPr lang="en-US" sz="2800" dirty="0"/>
              <a:t>Multiple search engines: to run concurrently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3293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568882"/>
            <a:ext cx="8915400" cy="916727"/>
          </a:xfrm>
        </p:spPr>
        <p:txBody>
          <a:bodyPr/>
          <a:lstStyle/>
          <a:p>
            <a:r>
              <a:rPr lang="en-US" dirty="0" smtClean="0"/>
              <a:t>Execute app.py</a:t>
            </a:r>
          </a:p>
          <a:p>
            <a:r>
              <a:rPr lang="en-US" dirty="0" smtClean="0"/>
              <a:t>Open the URL</a:t>
            </a:r>
            <a:endParaRPr lang="en-US" dirty="0"/>
          </a:p>
        </p:txBody>
      </p:sp>
      <p:pic>
        <p:nvPicPr>
          <p:cNvPr id="2050" name="Picture 2" descr="https://lh3.googleusercontent.com/Nz9m15fjd1YKYdvDPRQXYLUZuB6OWUJUaG2W8gi7UcI0HBs0AmUuOsuVF0sx3b0Tgh2ZI_gWbast3pfqVIU6bQCPR0odk1LPqe0PDluqtl1Q_h8CbRNqPI8MlgqvdiqN9RKEa6F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t="51957" r="26059" b="11527"/>
          <a:stretch/>
        </p:blipFill>
        <p:spPr bwMode="auto">
          <a:xfrm>
            <a:off x="2405740" y="1584494"/>
            <a:ext cx="9098871" cy="27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29680" y="3950766"/>
            <a:ext cx="1835780" cy="244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3.googleusercontent.com/iegjoQFFdgntoFcNiQnrU4hekkKQe8pg2_wr9MYZNZfBBqkz7A4FLSTY64eV24JGCVVkA6OjOvwp_bJYLnJkkVdYIzXiF_LUXM-TP72vGAiJaLpeuRjQOvt1hKxux0GfEllUziv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0" b="42764"/>
          <a:stretch/>
        </p:blipFill>
        <p:spPr bwMode="auto">
          <a:xfrm>
            <a:off x="2512125" y="4711603"/>
            <a:ext cx="8886099" cy="18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58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6323" y="1016777"/>
            <a:ext cx="8915400" cy="728262"/>
          </a:xfrm>
        </p:spPr>
        <p:txBody>
          <a:bodyPr/>
          <a:lstStyle/>
          <a:p>
            <a:r>
              <a:rPr lang="en-US" dirty="0" smtClean="0"/>
              <a:t>Input String and showing String in the Database</a:t>
            </a:r>
            <a:endParaRPr lang="en-US" dirty="0"/>
          </a:p>
        </p:txBody>
      </p:sp>
      <p:pic>
        <p:nvPicPr>
          <p:cNvPr id="3076" name="Picture 4" descr="https://lh4.googleusercontent.com/6zP7aclf0FhYUJmc-iaSFlfRXrTBtQh5I7nGEbv50A8-FXx83HPXyAja_FVZckiAqt5UZgWipt25SWiu74Jm2qZcwsyem1RNnWdgRf6bc6aLrynRdXw9YwszucisSlcYZqzDaxqz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9" t="19837" r="20467" b="8826"/>
          <a:stretch/>
        </p:blipFill>
        <p:spPr bwMode="auto">
          <a:xfrm>
            <a:off x="3029385" y="1861336"/>
            <a:ext cx="4921010" cy="436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192" y="1219201"/>
            <a:ext cx="8915400" cy="623560"/>
          </a:xfrm>
        </p:spPr>
        <p:txBody>
          <a:bodyPr/>
          <a:lstStyle/>
          <a:p>
            <a:r>
              <a:rPr lang="en-US" dirty="0" smtClean="0"/>
              <a:t>Click Search button and show the results</a:t>
            </a:r>
            <a:endParaRPr lang="en-US" dirty="0"/>
          </a:p>
        </p:txBody>
      </p:sp>
      <p:pic>
        <p:nvPicPr>
          <p:cNvPr id="4098" name="Picture 2" descr="https://lh6.googleusercontent.com/RnqjOODn2tNH7BDOX5wjQ8MRpxuKXit5gHJhyQPEqHAPmF8IIJCTCOF3sFrI1VZuZEDuUve2WwiCuhgbzqXNrQmv9YgNbfh8Mygvnty59Nx798XRllC3a1xtLsLYwQU0AYWMQI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8" b="7529"/>
          <a:stretch/>
        </p:blipFill>
        <p:spPr bwMode="auto">
          <a:xfrm>
            <a:off x="2545308" y="1961423"/>
            <a:ext cx="9158980" cy="41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04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886" y="1282021"/>
            <a:ext cx="8915400" cy="546779"/>
          </a:xfrm>
        </p:spPr>
        <p:txBody>
          <a:bodyPr/>
          <a:lstStyle/>
          <a:p>
            <a:r>
              <a:rPr lang="en-US" dirty="0" smtClean="0"/>
              <a:t>Click Facebook – Wikipedia</a:t>
            </a:r>
            <a:endParaRPr lang="en-US" dirty="0"/>
          </a:p>
        </p:txBody>
      </p:sp>
      <p:pic>
        <p:nvPicPr>
          <p:cNvPr id="5122" name="Picture 2" descr="https://lh3.googleusercontent.com/YcMJEHr_fDB_y9H5ifdM7a6dXCS43qRQ68eMTIRU-f8AVt7GzjJDqoX90IXJIQrYZdgBsq529U3f3DUgKDZzNiTQYdbwQAwZ2IpVd2TiPMrI0yoIzDHNyI6mha3fAVXO4Ui1VHS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7" b="9408"/>
          <a:stretch/>
        </p:blipFill>
        <p:spPr bwMode="auto">
          <a:xfrm>
            <a:off x="2351886" y="1989343"/>
            <a:ext cx="9422606" cy="41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1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866" y="1428604"/>
            <a:ext cx="8915400" cy="1000489"/>
          </a:xfrm>
        </p:spPr>
        <p:txBody>
          <a:bodyPr/>
          <a:lstStyle/>
          <a:p>
            <a:r>
              <a:rPr lang="en-US" dirty="0" smtClean="0"/>
              <a:t>Use AND to search</a:t>
            </a:r>
          </a:p>
          <a:p>
            <a:r>
              <a:rPr lang="en-US" dirty="0" smtClean="0"/>
              <a:t>Can’t find both face and apple at the same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66" y="2610132"/>
            <a:ext cx="8459596" cy="3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51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192" y="779450"/>
            <a:ext cx="8915400" cy="108425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OR </a:t>
            </a:r>
            <a:r>
              <a:rPr lang="en-US" dirty="0"/>
              <a:t>to search</a:t>
            </a:r>
          </a:p>
          <a:p>
            <a:r>
              <a:rPr lang="en-US" dirty="0" smtClean="0"/>
              <a:t>find one of them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74" y="2327721"/>
            <a:ext cx="9182584" cy="42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53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4113" y="870192"/>
            <a:ext cx="8915400" cy="1377417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smtClean="0"/>
              <a:t>NOT </a:t>
            </a:r>
            <a:r>
              <a:rPr lang="en-US" dirty="0"/>
              <a:t>to search</a:t>
            </a:r>
          </a:p>
          <a:p>
            <a:r>
              <a:rPr lang="en-US" dirty="0" smtClean="0"/>
              <a:t>In our system, have to use “and not” or “or not”</a:t>
            </a:r>
          </a:p>
          <a:p>
            <a:r>
              <a:rPr lang="en-US" dirty="0" smtClean="0"/>
              <a:t>The result will show string including face not apple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41" y="2453328"/>
            <a:ext cx="9264439" cy="44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9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39216" y="2418009"/>
            <a:ext cx="8911687" cy="1930626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DEMO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283396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9216" y="2418009"/>
            <a:ext cx="8911687" cy="1930626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END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7303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Requirements(2)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263" y="1767126"/>
            <a:ext cx="8915400" cy="4511505"/>
          </a:xfrm>
        </p:spPr>
        <p:txBody>
          <a:bodyPr>
            <a:noAutofit/>
          </a:bodyPr>
          <a:lstStyle/>
          <a:p>
            <a:r>
              <a:rPr lang="en-US" altLang="zh-TW" sz="2800" dirty="0" smtClean="0"/>
              <a:t>FR</a:t>
            </a:r>
            <a:r>
              <a:rPr lang="en-US" sz="2800" dirty="0" smtClean="0"/>
              <a:t>5. Setting the number of results to show per page, and navigation between pages</a:t>
            </a:r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6. Listing of the query result in ascending alphabetical order; most frequently accessed order, or per payment</a:t>
            </a:r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7. Autofill, while correcting typographical errors</a:t>
            </a:r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8. Specifying OR/AND/NOT Search</a:t>
            </a:r>
          </a:p>
          <a:p>
            <a:r>
              <a:rPr lang="en-US" altLang="zh-TW" sz="2800" dirty="0" smtClean="0"/>
              <a:t>FR</a:t>
            </a:r>
            <a:r>
              <a:rPr lang="en-US" sz="2800" dirty="0" smtClean="0"/>
              <a:t>9. Filtering out symbols that are not meaningful, according to the user configuration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560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NFR1. </a:t>
            </a:r>
            <a:r>
              <a:rPr lang="en-US" sz="2400" dirty="0"/>
              <a:t>Easily understandable/User </a:t>
            </a:r>
            <a:r>
              <a:rPr lang="en-US" sz="2400" dirty="0" smtClean="0"/>
              <a:t>friendly: </a:t>
            </a:r>
            <a:r>
              <a:rPr lang="en-US" sz="2400" dirty="0" smtClean="0"/>
              <a:t>the </a:t>
            </a:r>
            <a:r>
              <a:rPr lang="en-US" sz="2400" dirty="0"/>
              <a:t>interface </a:t>
            </a:r>
            <a:r>
              <a:rPr lang="en-US" sz="2400" dirty="0" smtClean="0"/>
              <a:t>shall </a:t>
            </a:r>
            <a:r>
              <a:rPr lang="en-US" sz="2400" dirty="0"/>
              <a:t>be simple</a:t>
            </a:r>
            <a:endParaRPr lang="en-US" sz="2400" dirty="0"/>
          </a:p>
          <a:p>
            <a:r>
              <a:rPr lang="en-US" sz="2400" dirty="0" smtClean="0"/>
              <a:t>NFR2. </a:t>
            </a:r>
            <a:r>
              <a:rPr lang="en-US" sz="2400" dirty="0" smtClean="0"/>
              <a:t>Portable: </a:t>
            </a:r>
            <a:r>
              <a:rPr lang="en-US" sz="2400" dirty="0" err="1"/>
              <a:t>Cyberminer</a:t>
            </a:r>
            <a:r>
              <a:rPr lang="en-US" sz="2400" dirty="0"/>
              <a:t> </a:t>
            </a:r>
            <a:r>
              <a:rPr lang="en-US" sz="2400" dirty="0" smtClean="0"/>
              <a:t>shall </a:t>
            </a:r>
            <a:r>
              <a:rPr lang="en-US" sz="2400" dirty="0"/>
              <a:t>be a machine independent.</a:t>
            </a:r>
            <a:endParaRPr lang="en-US" sz="2400" dirty="0" smtClean="0"/>
          </a:p>
          <a:p>
            <a:r>
              <a:rPr lang="en-US" sz="2400" dirty="0" smtClean="0"/>
              <a:t>NFR3. </a:t>
            </a:r>
            <a:r>
              <a:rPr lang="en-US" sz="2400" dirty="0"/>
              <a:t>Good </a:t>
            </a:r>
            <a:r>
              <a:rPr lang="en-US" sz="2400" dirty="0" smtClean="0"/>
              <a:t>performance: </a:t>
            </a:r>
            <a:r>
              <a:rPr lang="en-US" sz="2400" dirty="0"/>
              <a:t>the system </a:t>
            </a:r>
            <a:r>
              <a:rPr lang="en-US" sz="2400" dirty="0" smtClean="0"/>
              <a:t>shall </a:t>
            </a:r>
            <a:r>
              <a:rPr lang="en-US" sz="2400" dirty="0"/>
              <a:t>be efficient</a:t>
            </a:r>
            <a:endParaRPr lang="en-US" sz="2400" dirty="0" smtClean="0"/>
          </a:p>
          <a:p>
            <a:r>
              <a:rPr lang="en-US" sz="2400" dirty="0" smtClean="0"/>
              <a:t>NFR4. </a:t>
            </a:r>
            <a:r>
              <a:rPr lang="en-US" sz="2400" dirty="0" smtClean="0"/>
              <a:t>Responsive: </a:t>
            </a:r>
            <a:r>
              <a:rPr lang="en-US" sz="2400" dirty="0"/>
              <a:t>the system </a:t>
            </a:r>
            <a:r>
              <a:rPr lang="en-US" sz="2400" dirty="0" smtClean="0"/>
              <a:t>shall </a:t>
            </a:r>
            <a:r>
              <a:rPr lang="en-US" sz="2400" dirty="0"/>
              <a:t>be interactive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47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137" y="624110"/>
            <a:ext cx="9794475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1. Domain Modeling &amp;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Requirements </a:t>
            </a:r>
            <a:r>
              <a:rPr lang="en-US" sz="3200" dirty="0"/>
              <a:t>specification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350" t="28032" r="17928" b="57289"/>
          <a:stretch/>
        </p:blipFill>
        <p:spPr>
          <a:xfrm>
            <a:off x="1326228" y="2973545"/>
            <a:ext cx="9754905" cy="18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Use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721" t="23715" r="35163" b="20102"/>
          <a:stretch/>
        </p:blipFill>
        <p:spPr>
          <a:xfrm>
            <a:off x="2592925" y="1500733"/>
            <a:ext cx="5329548" cy="53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6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450" t="23614" r="34756" b="46768"/>
          <a:stretch/>
        </p:blipFill>
        <p:spPr>
          <a:xfrm>
            <a:off x="195443" y="1535632"/>
            <a:ext cx="6987613" cy="3650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1" t="20661" r="68615" b="50229"/>
          <a:stretch/>
        </p:blipFill>
        <p:spPr>
          <a:xfrm>
            <a:off x="7183056" y="1364618"/>
            <a:ext cx="5006626" cy="32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179" t="53232" r="34484" b="35063"/>
          <a:stretch/>
        </p:blipFill>
        <p:spPr>
          <a:xfrm>
            <a:off x="195445" y="1689198"/>
            <a:ext cx="6903371" cy="1405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250" t="20815" r="43636" b="50230"/>
          <a:stretch/>
        </p:blipFill>
        <p:spPr>
          <a:xfrm>
            <a:off x="7098816" y="1696177"/>
            <a:ext cx="5067590" cy="38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0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179" t="54249" r="34891" b="23969"/>
          <a:stretch/>
        </p:blipFill>
        <p:spPr>
          <a:xfrm>
            <a:off x="181484" y="1758997"/>
            <a:ext cx="7038012" cy="2694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6152" t="20865" r="25731" b="54097"/>
          <a:stretch/>
        </p:blipFill>
        <p:spPr>
          <a:xfrm>
            <a:off x="7168615" y="1758997"/>
            <a:ext cx="4509180" cy="41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5750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4772</TotalTime>
  <Words>344</Words>
  <Application>Microsoft Office PowerPoint</Application>
  <PresentationFormat>Widescreen</PresentationFormat>
  <Paragraphs>55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微軟正黑體</vt:lpstr>
      <vt:lpstr>Arial</vt:lpstr>
      <vt:lpstr>Century Gothic</vt:lpstr>
      <vt:lpstr>Wingdings 3</vt:lpstr>
      <vt:lpstr>Wisp</vt:lpstr>
      <vt:lpstr>Cyberminer –  A web search engine  Final</vt:lpstr>
      <vt:lpstr>Functional Requirements(1)</vt:lpstr>
      <vt:lpstr>Functional Requirements(2)</vt:lpstr>
      <vt:lpstr>Non-Functional Requirements</vt:lpstr>
      <vt:lpstr>1. Domain Modeling &amp;  Requirements specification</vt:lpstr>
      <vt:lpstr>Main Use Case</vt:lpstr>
      <vt:lpstr>Use Case 1</vt:lpstr>
      <vt:lpstr>Use Case 2</vt:lpstr>
      <vt:lpstr>Use Case 3</vt:lpstr>
      <vt:lpstr>Use Case 4</vt:lpstr>
      <vt:lpstr>2. Design specification</vt:lpstr>
      <vt:lpstr>Sequence Diagram(1)</vt:lpstr>
      <vt:lpstr>Sequence Diagram(2)</vt:lpstr>
      <vt:lpstr>Sequence Diagram(3)</vt:lpstr>
      <vt:lpstr>Class Diagram</vt:lpstr>
      <vt:lpstr>State Transition Diagram</vt:lpstr>
      <vt:lpstr>Activity Diagram</vt:lpstr>
      <vt:lpstr>PowerPoint Presentation</vt:lpstr>
      <vt:lpstr>3. User Manual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Tony</cp:lastModifiedBy>
  <cp:revision>65</cp:revision>
  <dcterms:created xsi:type="dcterms:W3CDTF">2021-06-14T19:32:46Z</dcterms:created>
  <dcterms:modified xsi:type="dcterms:W3CDTF">2021-07-29T04:25:54Z</dcterms:modified>
</cp:coreProperties>
</file>